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7" r:id="rId4"/>
    <p:sldId id="260" r:id="rId5"/>
    <p:sldId id="258" r:id="rId6"/>
    <p:sldId id="261" r:id="rId7"/>
    <p:sldId id="262" r:id="rId8"/>
    <p:sldId id="264" r:id="rId9"/>
    <p:sldId id="265" r:id="rId10"/>
    <p:sldId id="269" r:id="rId11"/>
    <p:sldId id="270" r:id="rId12"/>
    <p:sldId id="266" r:id="rId13"/>
    <p:sldId id="267" r:id="rId14"/>
    <p:sldId id="268" r:id="rId15"/>
    <p:sldId id="271" r:id="rId16"/>
    <p:sldId id="272" r:id="rId17"/>
    <p:sldId id="274" r:id="rId18"/>
    <p:sldId id="273" r:id="rId19"/>
    <p:sldId id="275" r:id="rId20"/>
    <p:sldId id="263"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8E462-45B0-431F-B625-97C588D80287}" v="3" dt="2024-06-28T08:32:06.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4" d="100"/>
          <a:sy n="74" d="100"/>
        </p:scale>
        <p:origin x="104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6/28/2024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6/28/2024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6/28/2024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6/28/2024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6/28/2024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hyperlink" Target="https://github.com/Kshitijkr31/bitcoin-price-predic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A5BA-A437-E10E-87A8-BA99981915E8}"/>
              </a:ext>
            </a:extLst>
          </p:cNvPr>
          <p:cNvSpPr>
            <a:spLocks noGrp="1"/>
          </p:cNvSpPr>
          <p:nvPr>
            <p:ph type="ctrTitle"/>
          </p:nvPr>
        </p:nvSpPr>
        <p:spPr>
          <a:xfrm>
            <a:off x="599224" y="750100"/>
            <a:ext cx="10993549" cy="2065335"/>
          </a:xfrm>
        </p:spPr>
        <p:txBody>
          <a:bodyPr>
            <a:normAutofit/>
          </a:bodyPr>
          <a:lstStyle/>
          <a:p>
            <a:pPr algn="ctr"/>
            <a:r>
              <a:rPr lang="en-US" sz="4800" dirty="0"/>
              <a:t>cryptocurrency (</a:t>
            </a:r>
            <a:r>
              <a:rPr lang="en-US" sz="4800" dirty="0">
                <a:solidFill>
                  <a:schemeClr val="accent1">
                    <a:lumMod val="75000"/>
                    <a:lumOff val="25000"/>
                  </a:schemeClr>
                </a:solidFill>
              </a:rPr>
              <a:t>Bitcoin</a:t>
            </a:r>
            <a:r>
              <a:rPr lang="en-US" sz="4800" dirty="0"/>
              <a:t>) </a:t>
            </a:r>
            <a:br>
              <a:rPr lang="en-US" dirty="0"/>
            </a:br>
            <a:r>
              <a:rPr lang="en-US" dirty="0"/>
              <a:t>price prediction Project </a:t>
            </a:r>
            <a:br>
              <a:rPr lang="en-US" dirty="0"/>
            </a:br>
            <a:r>
              <a:rPr lang="en-US" dirty="0"/>
              <a:t>using </a:t>
            </a:r>
            <a:r>
              <a:rPr lang="en-US" dirty="0">
                <a:solidFill>
                  <a:schemeClr val="accent1">
                    <a:lumMod val="75000"/>
                    <a:lumOff val="25000"/>
                  </a:schemeClr>
                </a:solidFill>
              </a:rPr>
              <a:t>machine learning</a:t>
            </a:r>
            <a:endParaRPr lang="en-IN" dirty="0">
              <a:solidFill>
                <a:schemeClr val="accent1">
                  <a:lumMod val="75000"/>
                  <a:lumOff val="25000"/>
                </a:schemeClr>
              </a:solidFill>
            </a:endParaRPr>
          </a:p>
        </p:txBody>
      </p:sp>
      <p:sp>
        <p:nvSpPr>
          <p:cNvPr id="4" name="Rectangle 3">
            <a:extLst>
              <a:ext uri="{FF2B5EF4-FFF2-40B4-BE49-F238E27FC236}">
                <a16:creationId xmlns:a16="http://schemas.microsoft.com/office/drawing/2014/main" id="{A27FDBBD-F1C7-9C47-6B61-396D8E28BFAB}"/>
              </a:ext>
            </a:extLst>
          </p:cNvPr>
          <p:cNvSpPr/>
          <p:nvPr/>
        </p:nvSpPr>
        <p:spPr>
          <a:xfrm>
            <a:off x="297872" y="3085766"/>
            <a:ext cx="11596255" cy="33978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Presented By-</a:t>
            </a:r>
          </a:p>
          <a:p>
            <a:pPr algn="ctr"/>
            <a:r>
              <a:rPr lang="en-US" sz="4000" dirty="0">
                <a:solidFill>
                  <a:schemeClr val="tx1"/>
                </a:solidFill>
                <a:latin typeface="Arial Black" panose="020B0A04020102020204" pitchFamily="34" charset="0"/>
              </a:rPr>
              <a:t>KSHITIJ KUMAR</a:t>
            </a:r>
          </a:p>
          <a:p>
            <a:pPr algn="ctr"/>
            <a:r>
              <a:rPr lang="en-US" sz="4000" dirty="0">
                <a:solidFill>
                  <a:schemeClr val="accent1">
                    <a:lumMod val="75000"/>
                    <a:lumOff val="25000"/>
                  </a:schemeClr>
                </a:solidFill>
              </a:rPr>
              <a:t>Course- Artificial Intelligence &amp; Machine Learning</a:t>
            </a:r>
            <a:endParaRPr lang="en-IN" sz="4000" dirty="0">
              <a:solidFill>
                <a:schemeClr val="accent1">
                  <a:lumMod val="75000"/>
                  <a:lumOff val="25000"/>
                </a:schemeClr>
              </a:solidFill>
            </a:endParaRPr>
          </a:p>
        </p:txBody>
      </p:sp>
      <p:pic>
        <p:nvPicPr>
          <p:cNvPr id="6" name="Picture 5">
            <a:extLst>
              <a:ext uri="{FF2B5EF4-FFF2-40B4-BE49-F238E27FC236}">
                <a16:creationId xmlns:a16="http://schemas.microsoft.com/office/drawing/2014/main" id="{C29D2ACB-FA53-2B9B-D023-B1CE5514118C}"/>
              </a:ext>
            </a:extLst>
          </p:cNvPr>
          <p:cNvPicPr>
            <a:picLocks noChangeAspect="1"/>
          </p:cNvPicPr>
          <p:nvPr/>
        </p:nvPicPr>
        <p:blipFill rotWithShape="1">
          <a:blip r:embed="rId2"/>
          <a:srcRect l="11433" t="34371" r="10922" b="33129"/>
          <a:stretch/>
        </p:blipFill>
        <p:spPr>
          <a:xfrm>
            <a:off x="10099963" y="5691763"/>
            <a:ext cx="1693718" cy="696525"/>
          </a:xfrm>
          <a:prstGeom prst="rect">
            <a:avLst/>
          </a:prstGeom>
        </p:spPr>
      </p:pic>
    </p:spTree>
    <p:extLst>
      <p:ext uri="{BB962C8B-B14F-4D97-AF65-F5344CB8AC3E}">
        <p14:creationId xmlns:p14="http://schemas.microsoft.com/office/powerpoint/2010/main" val="2297512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D8040F-4B40-4620-6F27-AECFD0ACDAFD}"/>
              </a:ext>
            </a:extLst>
          </p:cNvPr>
          <p:cNvPicPr>
            <a:picLocks noChangeAspect="1"/>
          </p:cNvPicPr>
          <p:nvPr/>
        </p:nvPicPr>
        <p:blipFill rotWithShape="1">
          <a:blip r:embed="rId2"/>
          <a:srcRect t="-9091" b="9089"/>
          <a:stretch/>
        </p:blipFill>
        <p:spPr>
          <a:xfrm>
            <a:off x="1524000" y="0"/>
            <a:ext cx="9144000" cy="6858000"/>
          </a:xfrm>
          <a:prstGeom prst="rect">
            <a:avLst/>
          </a:prstGeom>
        </p:spPr>
      </p:pic>
      <p:pic>
        <p:nvPicPr>
          <p:cNvPr id="2" name="Picture 1">
            <a:extLst>
              <a:ext uri="{FF2B5EF4-FFF2-40B4-BE49-F238E27FC236}">
                <a16:creationId xmlns:a16="http://schemas.microsoft.com/office/drawing/2014/main" id="{4F544D9D-FD1D-0B87-2928-8C13CE9425CD}"/>
              </a:ext>
            </a:extLst>
          </p:cNvPr>
          <p:cNvPicPr>
            <a:picLocks noChangeAspect="1"/>
          </p:cNvPicPr>
          <p:nvPr/>
        </p:nvPicPr>
        <p:blipFill rotWithShape="1">
          <a:blip r:embed="rId3"/>
          <a:srcRect l="11433" t="34371" r="10922" b="33129"/>
          <a:stretch/>
        </p:blipFill>
        <p:spPr>
          <a:xfrm>
            <a:off x="10287000" y="6161475"/>
            <a:ext cx="1693718" cy="696525"/>
          </a:xfrm>
          <a:prstGeom prst="rect">
            <a:avLst/>
          </a:prstGeom>
        </p:spPr>
      </p:pic>
    </p:spTree>
    <p:extLst>
      <p:ext uri="{BB962C8B-B14F-4D97-AF65-F5344CB8AC3E}">
        <p14:creationId xmlns:p14="http://schemas.microsoft.com/office/powerpoint/2010/main" val="2087449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8EB165-00AB-F08D-4735-482C50B7A7E2}"/>
              </a:ext>
            </a:extLst>
          </p:cNvPr>
          <p:cNvPicPr>
            <a:picLocks noChangeAspect="1"/>
          </p:cNvPicPr>
          <p:nvPr/>
        </p:nvPicPr>
        <p:blipFill rotWithShape="1">
          <a:blip r:embed="rId2"/>
          <a:srcRect t="-1213" b="10456"/>
          <a:stretch/>
        </p:blipFill>
        <p:spPr>
          <a:xfrm>
            <a:off x="1524000" y="633844"/>
            <a:ext cx="9144000" cy="6224155"/>
          </a:xfrm>
          <a:prstGeom prst="rect">
            <a:avLst/>
          </a:prstGeom>
        </p:spPr>
      </p:pic>
      <p:pic>
        <p:nvPicPr>
          <p:cNvPr id="2" name="Picture 1">
            <a:extLst>
              <a:ext uri="{FF2B5EF4-FFF2-40B4-BE49-F238E27FC236}">
                <a16:creationId xmlns:a16="http://schemas.microsoft.com/office/drawing/2014/main" id="{7ABAEA9A-F37C-B250-BB07-22C5A6C7CEE4}"/>
              </a:ext>
            </a:extLst>
          </p:cNvPr>
          <p:cNvPicPr>
            <a:picLocks noChangeAspect="1"/>
          </p:cNvPicPr>
          <p:nvPr/>
        </p:nvPicPr>
        <p:blipFill rotWithShape="1">
          <a:blip r:embed="rId3"/>
          <a:srcRect l="11433" t="34371" r="10922" b="33129"/>
          <a:stretch/>
        </p:blipFill>
        <p:spPr>
          <a:xfrm>
            <a:off x="10141527" y="6161475"/>
            <a:ext cx="1693718" cy="696525"/>
          </a:xfrm>
          <a:prstGeom prst="rect">
            <a:avLst/>
          </a:prstGeom>
        </p:spPr>
      </p:pic>
    </p:spTree>
    <p:extLst>
      <p:ext uri="{BB962C8B-B14F-4D97-AF65-F5344CB8AC3E}">
        <p14:creationId xmlns:p14="http://schemas.microsoft.com/office/powerpoint/2010/main" val="3228761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093F47-4F71-0602-83C2-DD18A11DBFBE}"/>
              </a:ext>
            </a:extLst>
          </p:cNvPr>
          <p:cNvPicPr>
            <a:picLocks noChangeAspect="1"/>
          </p:cNvPicPr>
          <p:nvPr/>
        </p:nvPicPr>
        <p:blipFill rotWithShape="1">
          <a:blip r:embed="rId2"/>
          <a:srcRect t="-8637" b="8637"/>
          <a:stretch/>
        </p:blipFill>
        <p:spPr>
          <a:xfrm>
            <a:off x="1524000" y="0"/>
            <a:ext cx="9144000" cy="6858000"/>
          </a:xfrm>
          <a:prstGeom prst="rect">
            <a:avLst/>
          </a:prstGeom>
        </p:spPr>
      </p:pic>
      <p:pic>
        <p:nvPicPr>
          <p:cNvPr id="2" name="Picture 1">
            <a:extLst>
              <a:ext uri="{FF2B5EF4-FFF2-40B4-BE49-F238E27FC236}">
                <a16:creationId xmlns:a16="http://schemas.microsoft.com/office/drawing/2014/main" id="{BF009FE0-2751-30A8-1405-522721063876}"/>
              </a:ext>
            </a:extLst>
          </p:cNvPr>
          <p:cNvPicPr>
            <a:picLocks noChangeAspect="1"/>
          </p:cNvPicPr>
          <p:nvPr/>
        </p:nvPicPr>
        <p:blipFill rotWithShape="1">
          <a:blip r:embed="rId3"/>
          <a:srcRect l="11433" t="34371" r="10922" b="33129"/>
          <a:stretch/>
        </p:blipFill>
        <p:spPr>
          <a:xfrm>
            <a:off x="10245436" y="6161475"/>
            <a:ext cx="1693718" cy="696525"/>
          </a:xfrm>
          <a:prstGeom prst="rect">
            <a:avLst/>
          </a:prstGeom>
        </p:spPr>
      </p:pic>
    </p:spTree>
    <p:extLst>
      <p:ext uri="{BB962C8B-B14F-4D97-AF65-F5344CB8AC3E}">
        <p14:creationId xmlns:p14="http://schemas.microsoft.com/office/powerpoint/2010/main" val="2763484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6901BD-2EDE-901F-6B99-EC02C26400FD}"/>
              </a:ext>
            </a:extLst>
          </p:cNvPr>
          <p:cNvPicPr>
            <a:picLocks noChangeAspect="1"/>
          </p:cNvPicPr>
          <p:nvPr/>
        </p:nvPicPr>
        <p:blipFill rotWithShape="1">
          <a:blip r:embed="rId2"/>
          <a:srcRect t="-8486" b="8485"/>
          <a:stretch/>
        </p:blipFill>
        <p:spPr>
          <a:xfrm>
            <a:off x="1524000" y="0"/>
            <a:ext cx="9144000" cy="6858000"/>
          </a:xfrm>
          <a:prstGeom prst="rect">
            <a:avLst/>
          </a:prstGeom>
        </p:spPr>
      </p:pic>
      <p:pic>
        <p:nvPicPr>
          <p:cNvPr id="2" name="Picture 1">
            <a:extLst>
              <a:ext uri="{FF2B5EF4-FFF2-40B4-BE49-F238E27FC236}">
                <a16:creationId xmlns:a16="http://schemas.microsoft.com/office/drawing/2014/main" id="{DB7188DE-B94B-4768-762E-1D81160A0590}"/>
              </a:ext>
            </a:extLst>
          </p:cNvPr>
          <p:cNvPicPr>
            <a:picLocks noChangeAspect="1"/>
          </p:cNvPicPr>
          <p:nvPr/>
        </p:nvPicPr>
        <p:blipFill rotWithShape="1">
          <a:blip r:embed="rId3"/>
          <a:srcRect l="11433" t="34371" r="10922" b="33129"/>
          <a:stretch/>
        </p:blipFill>
        <p:spPr>
          <a:xfrm>
            <a:off x="10099964" y="6161475"/>
            <a:ext cx="1693718" cy="696525"/>
          </a:xfrm>
          <a:prstGeom prst="rect">
            <a:avLst/>
          </a:prstGeom>
        </p:spPr>
      </p:pic>
    </p:spTree>
    <p:extLst>
      <p:ext uri="{BB962C8B-B14F-4D97-AF65-F5344CB8AC3E}">
        <p14:creationId xmlns:p14="http://schemas.microsoft.com/office/powerpoint/2010/main" val="3061008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C57959-7960-0D94-4061-7B139828195A}"/>
              </a:ext>
            </a:extLst>
          </p:cNvPr>
          <p:cNvPicPr>
            <a:picLocks noChangeAspect="1"/>
          </p:cNvPicPr>
          <p:nvPr/>
        </p:nvPicPr>
        <p:blipFill rotWithShape="1">
          <a:blip r:embed="rId2"/>
          <a:srcRect t="-9091" b="9091"/>
          <a:stretch/>
        </p:blipFill>
        <p:spPr>
          <a:xfrm>
            <a:off x="1524000" y="0"/>
            <a:ext cx="9144000" cy="6858000"/>
          </a:xfrm>
          <a:prstGeom prst="rect">
            <a:avLst/>
          </a:prstGeom>
        </p:spPr>
      </p:pic>
      <p:pic>
        <p:nvPicPr>
          <p:cNvPr id="2" name="Picture 1">
            <a:extLst>
              <a:ext uri="{FF2B5EF4-FFF2-40B4-BE49-F238E27FC236}">
                <a16:creationId xmlns:a16="http://schemas.microsoft.com/office/drawing/2014/main" id="{C8DB81A2-F36E-EFC7-1EDD-262150AFFB5D}"/>
              </a:ext>
            </a:extLst>
          </p:cNvPr>
          <p:cNvPicPr>
            <a:picLocks noChangeAspect="1"/>
          </p:cNvPicPr>
          <p:nvPr/>
        </p:nvPicPr>
        <p:blipFill rotWithShape="1">
          <a:blip r:embed="rId3"/>
          <a:srcRect l="11433" t="34371" r="10922" b="33129"/>
          <a:stretch/>
        </p:blipFill>
        <p:spPr>
          <a:xfrm>
            <a:off x="10172700" y="6161475"/>
            <a:ext cx="1693718" cy="696525"/>
          </a:xfrm>
          <a:prstGeom prst="rect">
            <a:avLst/>
          </a:prstGeom>
        </p:spPr>
      </p:pic>
    </p:spTree>
    <p:extLst>
      <p:ext uri="{BB962C8B-B14F-4D97-AF65-F5344CB8AC3E}">
        <p14:creationId xmlns:p14="http://schemas.microsoft.com/office/powerpoint/2010/main" val="3862062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234595-538E-CF24-BF16-2A531D7782CB}"/>
              </a:ext>
            </a:extLst>
          </p:cNvPr>
          <p:cNvPicPr>
            <a:picLocks noChangeAspect="1"/>
          </p:cNvPicPr>
          <p:nvPr/>
        </p:nvPicPr>
        <p:blipFill rotWithShape="1">
          <a:blip r:embed="rId2"/>
          <a:srcRect t="152" b="8939"/>
          <a:stretch/>
        </p:blipFill>
        <p:spPr>
          <a:xfrm>
            <a:off x="1524000" y="623455"/>
            <a:ext cx="9144000" cy="6234545"/>
          </a:xfrm>
          <a:prstGeom prst="rect">
            <a:avLst/>
          </a:prstGeom>
        </p:spPr>
      </p:pic>
      <p:pic>
        <p:nvPicPr>
          <p:cNvPr id="2" name="Picture 1">
            <a:extLst>
              <a:ext uri="{FF2B5EF4-FFF2-40B4-BE49-F238E27FC236}">
                <a16:creationId xmlns:a16="http://schemas.microsoft.com/office/drawing/2014/main" id="{501E5D0F-1823-7596-EE68-88996C6919BD}"/>
              </a:ext>
            </a:extLst>
          </p:cNvPr>
          <p:cNvPicPr>
            <a:picLocks noChangeAspect="1"/>
          </p:cNvPicPr>
          <p:nvPr/>
        </p:nvPicPr>
        <p:blipFill rotWithShape="1">
          <a:blip r:embed="rId3"/>
          <a:srcRect l="11433" t="34371" r="10922" b="33129"/>
          <a:stretch/>
        </p:blipFill>
        <p:spPr>
          <a:xfrm>
            <a:off x="10068791" y="6161475"/>
            <a:ext cx="1693718" cy="696525"/>
          </a:xfrm>
          <a:prstGeom prst="rect">
            <a:avLst/>
          </a:prstGeom>
        </p:spPr>
      </p:pic>
    </p:spTree>
    <p:extLst>
      <p:ext uri="{BB962C8B-B14F-4D97-AF65-F5344CB8AC3E}">
        <p14:creationId xmlns:p14="http://schemas.microsoft.com/office/powerpoint/2010/main" val="2628911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ACD018-E2D7-DF7D-4BFC-92416CC4CD2D}"/>
              </a:ext>
            </a:extLst>
          </p:cNvPr>
          <p:cNvPicPr>
            <a:picLocks noChangeAspect="1"/>
          </p:cNvPicPr>
          <p:nvPr/>
        </p:nvPicPr>
        <p:blipFill rotWithShape="1">
          <a:blip r:embed="rId2"/>
          <a:srcRect t="-8939" b="8939"/>
          <a:stretch/>
        </p:blipFill>
        <p:spPr>
          <a:xfrm>
            <a:off x="1524000" y="0"/>
            <a:ext cx="9144000" cy="6858000"/>
          </a:xfrm>
          <a:prstGeom prst="rect">
            <a:avLst/>
          </a:prstGeom>
        </p:spPr>
      </p:pic>
      <p:pic>
        <p:nvPicPr>
          <p:cNvPr id="2" name="Picture 1">
            <a:extLst>
              <a:ext uri="{FF2B5EF4-FFF2-40B4-BE49-F238E27FC236}">
                <a16:creationId xmlns:a16="http://schemas.microsoft.com/office/drawing/2014/main" id="{61FF7E11-213E-F55B-EAC4-2786D56D8C23}"/>
              </a:ext>
            </a:extLst>
          </p:cNvPr>
          <p:cNvPicPr>
            <a:picLocks noChangeAspect="1"/>
          </p:cNvPicPr>
          <p:nvPr/>
        </p:nvPicPr>
        <p:blipFill rotWithShape="1">
          <a:blip r:embed="rId3"/>
          <a:srcRect l="11433" t="34371" r="10922" b="33129"/>
          <a:stretch/>
        </p:blipFill>
        <p:spPr>
          <a:xfrm>
            <a:off x="10099964" y="6161475"/>
            <a:ext cx="1693718" cy="696525"/>
          </a:xfrm>
          <a:prstGeom prst="rect">
            <a:avLst/>
          </a:prstGeom>
        </p:spPr>
      </p:pic>
    </p:spTree>
    <p:extLst>
      <p:ext uri="{BB962C8B-B14F-4D97-AF65-F5344CB8AC3E}">
        <p14:creationId xmlns:p14="http://schemas.microsoft.com/office/powerpoint/2010/main" val="2102573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2FA90A-6FF0-7935-FEEE-F40A282C1759}"/>
              </a:ext>
            </a:extLst>
          </p:cNvPr>
          <p:cNvPicPr>
            <a:picLocks noChangeAspect="1"/>
          </p:cNvPicPr>
          <p:nvPr/>
        </p:nvPicPr>
        <p:blipFill rotWithShape="1">
          <a:blip r:embed="rId2"/>
          <a:srcRect t="-11213" b="9547"/>
          <a:stretch/>
        </p:blipFill>
        <p:spPr>
          <a:xfrm>
            <a:off x="1524000" y="-114300"/>
            <a:ext cx="9144000" cy="6972300"/>
          </a:xfrm>
          <a:prstGeom prst="rect">
            <a:avLst/>
          </a:prstGeom>
        </p:spPr>
      </p:pic>
      <p:pic>
        <p:nvPicPr>
          <p:cNvPr id="2" name="Picture 1">
            <a:extLst>
              <a:ext uri="{FF2B5EF4-FFF2-40B4-BE49-F238E27FC236}">
                <a16:creationId xmlns:a16="http://schemas.microsoft.com/office/drawing/2014/main" id="{E6347B8B-2F79-FC4B-96AE-9EB120F2EF71}"/>
              </a:ext>
            </a:extLst>
          </p:cNvPr>
          <p:cNvPicPr>
            <a:picLocks noChangeAspect="1"/>
          </p:cNvPicPr>
          <p:nvPr/>
        </p:nvPicPr>
        <p:blipFill rotWithShape="1">
          <a:blip r:embed="rId3"/>
          <a:srcRect l="11433" t="34371" r="10922" b="33129"/>
          <a:stretch/>
        </p:blipFill>
        <p:spPr>
          <a:xfrm>
            <a:off x="10141527" y="6161475"/>
            <a:ext cx="1693718" cy="696525"/>
          </a:xfrm>
          <a:prstGeom prst="rect">
            <a:avLst/>
          </a:prstGeom>
        </p:spPr>
      </p:pic>
    </p:spTree>
    <p:extLst>
      <p:ext uri="{BB962C8B-B14F-4D97-AF65-F5344CB8AC3E}">
        <p14:creationId xmlns:p14="http://schemas.microsoft.com/office/powerpoint/2010/main" val="103850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3A5D8B-CF36-F4EE-C004-48AAD8413CBF}"/>
              </a:ext>
            </a:extLst>
          </p:cNvPr>
          <p:cNvPicPr>
            <a:picLocks noChangeAspect="1"/>
          </p:cNvPicPr>
          <p:nvPr/>
        </p:nvPicPr>
        <p:blipFill rotWithShape="1">
          <a:blip r:embed="rId2"/>
          <a:srcRect t="-8213" b="8213"/>
          <a:stretch/>
        </p:blipFill>
        <p:spPr>
          <a:xfrm>
            <a:off x="1524000" y="0"/>
            <a:ext cx="9144000" cy="6858000"/>
          </a:xfrm>
          <a:prstGeom prst="rect">
            <a:avLst/>
          </a:prstGeom>
        </p:spPr>
      </p:pic>
      <p:pic>
        <p:nvPicPr>
          <p:cNvPr id="2" name="Picture 1">
            <a:extLst>
              <a:ext uri="{FF2B5EF4-FFF2-40B4-BE49-F238E27FC236}">
                <a16:creationId xmlns:a16="http://schemas.microsoft.com/office/drawing/2014/main" id="{3F1432FD-8887-9D55-E280-8E379F127F5D}"/>
              </a:ext>
            </a:extLst>
          </p:cNvPr>
          <p:cNvPicPr>
            <a:picLocks noChangeAspect="1"/>
          </p:cNvPicPr>
          <p:nvPr/>
        </p:nvPicPr>
        <p:blipFill rotWithShape="1">
          <a:blip r:embed="rId3"/>
          <a:srcRect l="11433" t="34371" r="10922" b="33129"/>
          <a:stretch/>
        </p:blipFill>
        <p:spPr>
          <a:xfrm>
            <a:off x="10141527" y="6161475"/>
            <a:ext cx="1693718" cy="696525"/>
          </a:xfrm>
          <a:prstGeom prst="rect">
            <a:avLst/>
          </a:prstGeom>
        </p:spPr>
      </p:pic>
    </p:spTree>
    <p:extLst>
      <p:ext uri="{BB962C8B-B14F-4D97-AF65-F5344CB8AC3E}">
        <p14:creationId xmlns:p14="http://schemas.microsoft.com/office/powerpoint/2010/main" val="4014478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AFB749-88FF-D6E3-33DC-90F4D4683917}"/>
              </a:ext>
            </a:extLst>
          </p:cNvPr>
          <p:cNvPicPr>
            <a:picLocks noChangeAspect="1"/>
          </p:cNvPicPr>
          <p:nvPr/>
        </p:nvPicPr>
        <p:blipFill rotWithShape="1">
          <a:blip r:embed="rId2"/>
          <a:srcRect t="-8788" b="8788"/>
          <a:stretch/>
        </p:blipFill>
        <p:spPr>
          <a:xfrm>
            <a:off x="1524000" y="0"/>
            <a:ext cx="9144000" cy="6858000"/>
          </a:xfrm>
          <a:prstGeom prst="rect">
            <a:avLst/>
          </a:prstGeom>
        </p:spPr>
      </p:pic>
      <p:pic>
        <p:nvPicPr>
          <p:cNvPr id="2" name="Picture 1">
            <a:extLst>
              <a:ext uri="{FF2B5EF4-FFF2-40B4-BE49-F238E27FC236}">
                <a16:creationId xmlns:a16="http://schemas.microsoft.com/office/drawing/2014/main" id="{5C14B32B-C631-73D1-EDA7-1D6F1C1DF64E}"/>
              </a:ext>
            </a:extLst>
          </p:cNvPr>
          <p:cNvPicPr>
            <a:picLocks noChangeAspect="1"/>
          </p:cNvPicPr>
          <p:nvPr/>
        </p:nvPicPr>
        <p:blipFill rotWithShape="1">
          <a:blip r:embed="rId3"/>
          <a:srcRect l="11433" t="34371" r="10922" b="33129"/>
          <a:stretch/>
        </p:blipFill>
        <p:spPr>
          <a:xfrm>
            <a:off x="10214263" y="6161475"/>
            <a:ext cx="1693718" cy="696525"/>
          </a:xfrm>
          <a:prstGeom prst="rect">
            <a:avLst/>
          </a:prstGeom>
        </p:spPr>
      </p:pic>
    </p:spTree>
    <p:extLst>
      <p:ext uri="{BB962C8B-B14F-4D97-AF65-F5344CB8AC3E}">
        <p14:creationId xmlns:p14="http://schemas.microsoft.com/office/powerpoint/2010/main" val="3394794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FABBA8-D5B8-7EB6-8BE3-94124320DB59}"/>
              </a:ext>
            </a:extLst>
          </p:cNvPr>
          <p:cNvPicPr>
            <a:picLocks noChangeAspect="1"/>
          </p:cNvPicPr>
          <p:nvPr/>
        </p:nvPicPr>
        <p:blipFill rotWithShape="1">
          <a:blip r:embed="rId2"/>
          <a:srcRect b="9394"/>
          <a:stretch/>
        </p:blipFill>
        <p:spPr>
          <a:xfrm>
            <a:off x="1451264" y="644236"/>
            <a:ext cx="9144000" cy="6213764"/>
          </a:xfrm>
          <a:prstGeom prst="rect">
            <a:avLst/>
          </a:prstGeom>
        </p:spPr>
      </p:pic>
      <p:pic>
        <p:nvPicPr>
          <p:cNvPr id="2" name="Picture 1">
            <a:extLst>
              <a:ext uri="{FF2B5EF4-FFF2-40B4-BE49-F238E27FC236}">
                <a16:creationId xmlns:a16="http://schemas.microsoft.com/office/drawing/2014/main" id="{DA296F85-FFD9-DB16-0202-3FBB48C76EA2}"/>
              </a:ext>
            </a:extLst>
          </p:cNvPr>
          <p:cNvPicPr>
            <a:picLocks noChangeAspect="1"/>
          </p:cNvPicPr>
          <p:nvPr/>
        </p:nvPicPr>
        <p:blipFill rotWithShape="1">
          <a:blip r:embed="rId3"/>
          <a:srcRect l="11433" t="34371" r="10922" b="33129"/>
          <a:stretch/>
        </p:blipFill>
        <p:spPr>
          <a:xfrm>
            <a:off x="10131136" y="6161475"/>
            <a:ext cx="1693718" cy="696525"/>
          </a:xfrm>
          <a:prstGeom prst="rect">
            <a:avLst/>
          </a:prstGeom>
        </p:spPr>
      </p:pic>
      <p:sp>
        <p:nvSpPr>
          <p:cNvPr id="5" name="Rectangle 4">
            <a:extLst>
              <a:ext uri="{FF2B5EF4-FFF2-40B4-BE49-F238E27FC236}">
                <a16:creationId xmlns:a16="http://schemas.microsoft.com/office/drawing/2014/main" id="{0F1E1A16-799C-740D-A1F9-1230368C1F8D}"/>
              </a:ext>
            </a:extLst>
          </p:cNvPr>
          <p:cNvSpPr/>
          <p:nvPr/>
        </p:nvSpPr>
        <p:spPr>
          <a:xfrm>
            <a:off x="2275609" y="779318"/>
            <a:ext cx="7855527" cy="60786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CONTENTS</a:t>
            </a:r>
          </a:p>
          <a:p>
            <a:pPr algn="ctr"/>
            <a:endParaRPr lang="en-US" sz="3200" dirty="0">
              <a:solidFill>
                <a:schemeClr val="tx1"/>
              </a:solidFill>
            </a:endParaRPr>
          </a:p>
          <a:p>
            <a:pPr marL="285750" indent="-285750" algn="just">
              <a:buFont typeface="Arial" panose="020B0604020202020204" pitchFamily="34" charset="0"/>
              <a:buChar char="•"/>
            </a:pPr>
            <a:r>
              <a:rPr lang="en-US" sz="3200" dirty="0">
                <a:solidFill>
                  <a:schemeClr val="accent1">
                    <a:lumMod val="75000"/>
                    <a:lumOff val="25000"/>
                  </a:schemeClr>
                </a:solidFill>
              </a:rPr>
              <a:t>Abstract</a:t>
            </a:r>
          </a:p>
          <a:p>
            <a:pPr marL="285750" indent="-285750" algn="just">
              <a:buFont typeface="Arial" panose="020B0604020202020204" pitchFamily="34" charset="0"/>
              <a:buChar char="•"/>
            </a:pPr>
            <a:r>
              <a:rPr lang="en-US" sz="3200" dirty="0">
                <a:solidFill>
                  <a:schemeClr val="accent1">
                    <a:lumMod val="75000"/>
                    <a:lumOff val="25000"/>
                  </a:schemeClr>
                </a:solidFill>
              </a:rPr>
              <a:t>Problem Statement</a:t>
            </a:r>
          </a:p>
          <a:p>
            <a:pPr marL="285750" indent="-285750" algn="just">
              <a:buFont typeface="Arial" panose="020B0604020202020204" pitchFamily="34" charset="0"/>
              <a:buChar char="•"/>
            </a:pPr>
            <a:r>
              <a:rPr lang="en-US" sz="3200" dirty="0">
                <a:solidFill>
                  <a:schemeClr val="accent1">
                    <a:lumMod val="75000"/>
                    <a:lumOff val="25000"/>
                  </a:schemeClr>
                </a:solidFill>
              </a:rPr>
              <a:t> Aim</a:t>
            </a:r>
          </a:p>
          <a:p>
            <a:pPr marL="285750" indent="-285750" algn="just">
              <a:buFont typeface="Arial" panose="020B0604020202020204" pitchFamily="34" charset="0"/>
              <a:buChar char="•"/>
            </a:pPr>
            <a:r>
              <a:rPr lang="en-US" sz="3200" dirty="0">
                <a:solidFill>
                  <a:schemeClr val="accent1">
                    <a:lumMod val="75000"/>
                    <a:lumOff val="25000"/>
                  </a:schemeClr>
                </a:solidFill>
              </a:rPr>
              <a:t>Existing Systems</a:t>
            </a:r>
          </a:p>
          <a:p>
            <a:pPr marL="285750" indent="-285750" algn="just">
              <a:buFont typeface="Arial" panose="020B0604020202020204" pitchFamily="34" charset="0"/>
              <a:buChar char="•"/>
            </a:pPr>
            <a:r>
              <a:rPr lang="en-US" sz="3200" dirty="0">
                <a:solidFill>
                  <a:schemeClr val="accent1">
                    <a:lumMod val="75000"/>
                    <a:lumOff val="25000"/>
                  </a:schemeClr>
                </a:solidFill>
              </a:rPr>
              <a:t>Requirements</a:t>
            </a:r>
          </a:p>
          <a:p>
            <a:pPr marL="285750" indent="-285750" algn="just">
              <a:buFont typeface="Arial" panose="020B0604020202020204" pitchFamily="34" charset="0"/>
              <a:buChar char="•"/>
            </a:pPr>
            <a:r>
              <a:rPr lang="en-US" sz="3200" dirty="0">
                <a:solidFill>
                  <a:schemeClr val="accent1">
                    <a:lumMod val="75000"/>
                    <a:lumOff val="25000"/>
                  </a:schemeClr>
                </a:solidFill>
              </a:rPr>
              <a:t>Flowcharts</a:t>
            </a:r>
          </a:p>
          <a:p>
            <a:pPr marL="285750" indent="-285750" algn="just">
              <a:buFont typeface="Arial" panose="020B0604020202020204" pitchFamily="34" charset="0"/>
              <a:buChar char="•"/>
            </a:pPr>
            <a:r>
              <a:rPr lang="en-US" sz="3200" dirty="0">
                <a:solidFill>
                  <a:schemeClr val="accent1">
                    <a:lumMod val="75000"/>
                    <a:lumOff val="25000"/>
                  </a:schemeClr>
                </a:solidFill>
              </a:rPr>
              <a:t>Datasets details</a:t>
            </a:r>
          </a:p>
          <a:p>
            <a:pPr marL="285750" indent="-285750" algn="just">
              <a:buFont typeface="Arial" panose="020B0604020202020204" pitchFamily="34" charset="0"/>
              <a:buChar char="•"/>
            </a:pPr>
            <a:r>
              <a:rPr lang="en-US" sz="3200" dirty="0">
                <a:solidFill>
                  <a:schemeClr val="accent1">
                    <a:lumMod val="75000"/>
                    <a:lumOff val="25000"/>
                  </a:schemeClr>
                </a:solidFill>
              </a:rPr>
              <a:t>Modules</a:t>
            </a:r>
          </a:p>
          <a:p>
            <a:pPr marL="285750" indent="-285750" algn="just">
              <a:buFont typeface="Arial" panose="020B0604020202020204" pitchFamily="34" charset="0"/>
              <a:buChar char="•"/>
            </a:pPr>
            <a:r>
              <a:rPr lang="en-US" sz="3200" dirty="0">
                <a:solidFill>
                  <a:schemeClr val="accent1">
                    <a:lumMod val="75000"/>
                    <a:lumOff val="25000"/>
                  </a:schemeClr>
                </a:solidFill>
              </a:rPr>
              <a:t>Graphs</a:t>
            </a:r>
          </a:p>
          <a:p>
            <a:pPr marL="285750" indent="-285750" algn="just">
              <a:buFont typeface="Arial" panose="020B0604020202020204" pitchFamily="34" charset="0"/>
              <a:buChar char="•"/>
            </a:pPr>
            <a:r>
              <a:rPr lang="en-US" sz="3200" dirty="0">
                <a:solidFill>
                  <a:schemeClr val="accent1">
                    <a:lumMod val="75000"/>
                    <a:lumOff val="25000"/>
                  </a:schemeClr>
                </a:solidFill>
              </a:rPr>
              <a:t>Conclusions</a:t>
            </a:r>
          </a:p>
          <a:p>
            <a:pPr marL="285750" indent="-285750" algn="ctr">
              <a:buFont typeface="Arial" panose="020B0604020202020204" pitchFamily="34" charset="0"/>
              <a:buChar char="•"/>
            </a:pPr>
            <a:endParaRPr lang="en-IN" sz="3200" dirty="0">
              <a:solidFill>
                <a:schemeClr val="tx1"/>
              </a:solidFill>
            </a:endParaRPr>
          </a:p>
        </p:txBody>
      </p:sp>
    </p:spTree>
    <p:extLst>
      <p:ext uri="{BB962C8B-B14F-4D97-AF65-F5344CB8AC3E}">
        <p14:creationId xmlns:p14="http://schemas.microsoft.com/office/powerpoint/2010/main" val="394261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9C6616-9DAB-8CD2-DF43-81B7E49CC907}"/>
              </a:ext>
            </a:extLst>
          </p:cNvPr>
          <p:cNvPicPr>
            <a:picLocks noChangeAspect="1"/>
          </p:cNvPicPr>
          <p:nvPr/>
        </p:nvPicPr>
        <p:blipFill rotWithShape="1">
          <a:blip r:embed="rId2"/>
          <a:srcRect l="11433" t="34371" r="10922" b="33129"/>
          <a:stretch/>
        </p:blipFill>
        <p:spPr>
          <a:xfrm>
            <a:off x="10037618" y="5660590"/>
            <a:ext cx="1693718" cy="696525"/>
          </a:xfrm>
          <a:prstGeom prst="rect">
            <a:avLst/>
          </a:prstGeom>
        </p:spPr>
      </p:pic>
      <p:pic>
        <p:nvPicPr>
          <p:cNvPr id="4" name="Picture 3">
            <a:extLst>
              <a:ext uri="{FF2B5EF4-FFF2-40B4-BE49-F238E27FC236}">
                <a16:creationId xmlns:a16="http://schemas.microsoft.com/office/drawing/2014/main" id="{C786D473-9D4D-26D0-DCFA-A909AF630A8B}"/>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413355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AC4857-536D-74CB-C2B4-53AFADFE1B56}"/>
              </a:ext>
            </a:extLst>
          </p:cNvPr>
          <p:cNvPicPr>
            <a:picLocks noChangeAspect="1"/>
          </p:cNvPicPr>
          <p:nvPr/>
        </p:nvPicPr>
        <p:blipFill rotWithShape="1">
          <a:blip r:embed="rId2"/>
          <a:srcRect t="-8788" b="8788"/>
          <a:stretch/>
        </p:blipFill>
        <p:spPr>
          <a:xfrm>
            <a:off x="1524000" y="0"/>
            <a:ext cx="9144000" cy="6858000"/>
          </a:xfrm>
          <a:prstGeom prst="rect">
            <a:avLst/>
          </a:prstGeom>
        </p:spPr>
      </p:pic>
      <p:pic>
        <p:nvPicPr>
          <p:cNvPr id="2" name="Picture 1">
            <a:extLst>
              <a:ext uri="{FF2B5EF4-FFF2-40B4-BE49-F238E27FC236}">
                <a16:creationId xmlns:a16="http://schemas.microsoft.com/office/drawing/2014/main" id="{B8CB212E-108E-20C9-DD56-E0A50A093F98}"/>
              </a:ext>
            </a:extLst>
          </p:cNvPr>
          <p:cNvPicPr>
            <a:picLocks noChangeAspect="1"/>
          </p:cNvPicPr>
          <p:nvPr/>
        </p:nvPicPr>
        <p:blipFill rotWithShape="1">
          <a:blip r:embed="rId3"/>
          <a:srcRect l="11433" t="34371" r="10922" b="33129"/>
          <a:stretch/>
        </p:blipFill>
        <p:spPr>
          <a:xfrm>
            <a:off x="10172700" y="6161475"/>
            <a:ext cx="1693718" cy="696525"/>
          </a:xfrm>
          <a:prstGeom prst="rect">
            <a:avLst/>
          </a:prstGeom>
        </p:spPr>
      </p:pic>
    </p:spTree>
    <p:extLst>
      <p:ext uri="{BB962C8B-B14F-4D97-AF65-F5344CB8AC3E}">
        <p14:creationId xmlns:p14="http://schemas.microsoft.com/office/powerpoint/2010/main" val="309922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6BC224-17D6-9615-305C-4AA2E9AEC1FD}"/>
              </a:ext>
            </a:extLst>
          </p:cNvPr>
          <p:cNvPicPr>
            <a:picLocks noChangeAspect="1"/>
          </p:cNvPicPr>
          <p:nvPr/>
        </p:nvPicPr>
        <p:blipFill rotWithShape="1">
          <a:blip r:embed="rId2"/>
          <a:srcRect t="-9091" b="9091"/>
          <a:stretch/>
        </p:blipFill>
        <p:spPr>
          <a:xfrm>
            <a:off x="1524000" y="0"/>
            <a:ext cx="9144000" cy="6858000"/>
          </a:xfrm>
          <a:prstGeom prst="rect">
            <a:avLst/>
          </a:prstGeom>
        </p:spPr>
      </p:pic>
      <p:pic>
        <p:nvPicPr>
          <p:cNvPr id="4" name="Picture 3">
            <a:extLst>
              <a:ext uri="{FF2B5EF4-FFF2-40B4-BE49-F238E27FC236}">
                <a16:creationId xmlns:a16="http://schemas.microsoft.com/office/drawing/2014/main" id="{01C419F1-0886-52EF-022D-E64F7287A0AF}"/>
              </a:ext>
            </a:extLst>
          </p:cNvPr>
          <p:cNvPicPr>
            <a:picLocks noChangeAspect="1"/>
          </p:cNvPicPr>
          <p:nvPr/>
        </p:nvPicPr>
        <p:blipFill rotWithShape="1">
          <a:blip r:embed="rId3"/>
          <a:srcRect l="11433" t="34371" r="10922" b="33129"/>
          <a:stretch/>
        </p:blipFill>
        <p:spPr>
          <a:xfrm>
            <a:off x="10172700" y="6161475"/>
            <a:ext cx="1693718" cy="696525"/>
          </a:xfrm>
          <a:prstGeom prst="rect">
            <a:avLst/>
          </a:prstGeom>
        </p:spPr>
      </p:pic>
      <p:sp>
        <p:nvSpPr>
          <p:cNvPr id="5" name="Rectangle 4">
            <a:extLst>
              <a:ext uri="{FF2B5EF4-FFF2-40B4-BE49-F238E27FC236}">
                <a16:creationId xmlns:a16="http://schemas.microsoft.com/office/drawing/2014/main" id="{870C1681-5957-643D-777B-F0A5226A8ED4}"/>
              </a:ext>
            </a:extLst>
          </p:cNvPr>
          <p:cNvSpPr/>
          <p:nvPr/>
        </p:nvSpPr>
        <p:spPr>
          <a:xfrm>
            <a:off x="2171700" y="6005945"/>
            <a:ext cx="7793182" cy="488373"/>
          </a:xfrm>
          <a:prstGeom prst="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rgbClr val="C00000"/>
                </a:solidFill>
                <a:hlinkClick r:id="rId4">
                  <a:extLst>
                    <a:ext uri="{A12FA001-AC4F-418D-AE19-62706E023703}">
                      <ahyp:hlinkClr xmlns:ahyp="http://schemas.microsoft.com/office/drawing/2018/hyperlinkcolor" val="tx"/>
                    </a:ext>
                  </a:extLst>
                </a:hlinkClick>
              </a:rPr>
              <a:t>https://github.com/Kshitijkr31/bitcoin-price-prediction</a:t>
            </a:r>
            <a:endParaRPr lang="en-IN" sz="2400" dirty="0">
              <a:solidFill>
                <a:srgbClr val="C00000"/>
              </a:solidFill>
            </a:endParaRPr>
          </a:p>
        </p:txBody>
      </p:sp>
    </p:spTree>
    <p:extLst>
      <p:ext uri="{BB962C8B-B14F-4D97-AF65-F5344CB8AC3E}">
        <p14:creationId xmlns:p14="http://schemas.microsoft.com/office/powerpoint/2010/main" val="3110828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E14B51-3D26-6ABE-67FF-7E49D8A5C0BB}"/>
              </a:ext>
            </a:extLst>
          </p:cNvPr>
          <p:cNvPicPr>
            <a:picLocks noChangeAspect="1"/>
          </p:cNvPicPr>
          <p:nvPr/>
        </p:nvPicPr>
        <p:blipFill rotWithShape="1">
          <a:blip r:embed="rId2"/>
          <a:srcRect l="-1894" t="-8485" r="-265" b="13486"/>
          <a:stretch/>
        </p:blipFill>
        <p:spPr>
          <a:xfrm>
            <a:off x="1082386" y="0"/>
            <a:ext cx="10027227" cy="6515100"/>
          </a:xfrm>
          <a:prstGeom prst="rect">
            <a:avLst/>
          </a:prstGeom>
        </p:spPr>
      </p:pic>
      <p:pic>
        <p:nvPicPr>
          <p:cNvPr id="2" name="Picture 1">
            <a:extLst>
              <a:ext uri="{FF2B5EF4-FFF2-40B4-BE49-F238E27FC236}">
                <a16:creationId xmlns:a16="http://schemas.microsoft.com/office/drawing/2014/main" id="{612EDCC0-8FF7-092D-6630-0DE7226D5640}"/>
              </a:ext>
            </a:extLst>
          </p:cNvPr>
          <p:cNvPicPr>
            <a:picLocks noChangeAspect="1"/>
          </p:cNvPicPr>
          <p:nvPr/>
        </p:nvPicPr>
        <p:blipFill rotWithShape="1">
          <a:blip r:embed="rId3"/>
          <a:srcRect l="11433" t="34371" r="10922" b="33129"/>
          <a:stretch/>
        </p:blipFill>
        <p:spPr>
          <a:xfrm>
            <a:off x="10262754" y="6045053"/>
            <a:ext cx="1693718" cy="696525"/>
          </a:xfrm>
          <a:prstGeom prst="rect">
            <a:avLst/>
          </a:prstGeom>
        </p:spPr>
      </p:pic>
    </p:spTree>
    <p:extLst>
      <p:ext uri="{BB962C8B-B14F-4D97-AF65-F5344CB8AC3E}">
        <p14:creationId xmlns:p14="http://schemas.microsoft.com/office/powerpoint/2010/main" val="761428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187AC8-7D80-867E-88AD-2AD8B4B823F9}"/>
              </a:ext>
            </a:extLst>
          </p:cNvPr>
          <p:cNvPicPr>
            <a:picLocks noChangeAspect="1"/>
          </p:cNvPicPr>
          <p:nvPr/>
        </p:nvPicPr>
        <p:blipFill rotWithShape="1">
          <a:blip r:embed="rId2"/>
          <a:srcRect b="10000"/>
          <a:stretch/>
        </p:blipFill>
        <p:spPr>
          <a:xfrm>
            <a:off x="1524000" y="581891"/>
            <a:ext cx="9144000" cy="6172200"/>
          </a:xfrm>
          <a:prstGeom prst="rect">
            <a:avLst/>
          </a:prstGeom>
        </p:spPr>
      </p:pic>
      <p:pic>
        <p:nvPicPr>
          <p:cNvPr id="2" name="Picture 1">
            <a:extLst>
              <a:ext uri="{FF2B5EF4-FFF2-40B4-BE49-F238E27FC236}">
                <a16:creationId xmlns:a16="http://schemas.microsoft.com/office/drawing/2014/main" id="{2DCE493F-A565-0A6E-3B79-1FEB7E9FC2AF}"/>
              </a:ext>
            </a:extLst>
          </p:cNvPr>
          <p:cNvPicPr>
            <a:picLocks noChangeAspect="1"/>
          </p:cNvPicPr>
          <p:nvPr/>
        </p:nvPicPr>
        <p:blipFill rotWithShape="1">
          <a:blip r:embed="rId3"/>
          <a:srcRect l="11433" t="34371" r="10922" b="33129"/>
          <a:stretch/>
        </p:blipFill>
        <p:spPr>
          <a:xfrm>
            <a:off x="10214263" y="6057566"/>
            <a:ext cx="1693718" cy="696525"/>
          </a:xfrm>
          <a:prstGeom prst="rect">
            <a:avLst/>
          </a:prstGeom>
        </p:spPr>
      </p:pic>
      <p:sp>
        <p:nvSpPr>
          <p:cNvPr id="5" name="Rectangle 4">
            <a:extLst>
              <a:ext uri="{FF2B5EF4-FFF2-40B4-BE49-F238E27FC236}">
                <a16:creationId xmlns:a16="http://schemas.microsoft.com/office/drawing/2014/main" id="{B4963028-C17A-70AD-094D-A4C3429CD30E}"/>
              </a:ext>
            </a:extLst>
          </p:cNvPr>
          <p:cNvSpPr/>
          <p:nvPr/>
        </p:nvSpPr>
        <p:spPr>
          <a:xfrm>
            <a:off x="2473036" y="1932709"/>
            <a:ext cx="7741227" cy="4343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3200" dirty="0">
                <a:solidFill>
                  <a:schemeClr val="tx1">
                    <a:lumMod val="85000"/>
                    <a:lumOff val="15000"/>
                  </a:schemeClr>
                </a:solidFill>
              </a:rPr>
              <a:t>Bitcoin uses Blockchain concept which is peer to peer technology to operate with no central authority or banks, managing transactions and the issuing of bitcoins is carried out collectively by the network. Bitcoin is open-source, its design is public, nobody owns or controls Bitcoin and everyone can take part.</a:t>
            </a:r>
            <a:endParaRPr lang="en-IN" sz="3200" dirty="0">
              <a:solidFill>
                <a:schemeClr val="tx1">
                  <a:lumMod val="85000"/>
                  <a:lumOff val="15000"/>
                </a:schemeClr>
              </a:solidFill>
            </a:endParaRPr>
          </a:p>
        </p:txBody>
      </p:sp>
    </p:spTree>
    <p:extLst>
      <p:ext uri="{BB962C8B-B14F-4D97-AF65-F5344CB8AC3E}">
        <p14:creationId xmlns:p14="http://schemas.microsoft.com/office/powerpoint/2010/main" val="1850935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169E31-8F60-B7C4-73C3-76737C68D33A}"/>
              </a:ext>
            </a:extLst>
          </p:cNvPr>
          <p:cNvPicPr>
            <a:picLocks noChangeAspect="1"/>
          </p:cNvPicPr>
          <p:nvPr/>
        </p:nvPicPr>
        <p:blipFill rotWithShape="1">
          <a:blip r:embed="rId2"/>
          <a:srcRect l="11433" t="34371" r="10922" b="33129"/>
          <a:stretch/>
        </p:blipFill>
        <p:spPr>
          <a:xfrm>
            <a:off x="10214264" y="5808518"/>
            <a:ext cx="1693718" cy="696525"/>
          </a:xfrm>
          <a:prstGeom prst="rect">
            <a:avLst/>
          </a:prstGeom>
        </p:spPr>
      </p:pic>
      <p:pic>
        <p:nvPicPr>
          <p:cNvPr id="4" name="Picture 3">
            <a:extLst>
              <a:ext uri="{FF2B5EF4-FFF2-40B4-BE49-F238E27FC236}">
                <a16:creationId xmlns:a16="http://schemas.microsoft.com/office/drawing/2014/main" id="{209A02E9-9CE5-18B4-3A2B-1BDE47A4EE82}"/>
              </a:ext>
            </a:extLst>
          </p:cNvPr>
          <p:cNvPicPr>
            <a:picLocks noChangeAspect="1"/>
          </p:cNvPicPr>
          <p:nvPr/>
        </p:nvPicPr>
        <p:blipFill rotWithShape="1">
          <a:blip r:embed="rId3"/>
          <a:srcRect l="-3486" t="-8788" r="-1818" b="24091"/>
          <a:stretch/>
        </p:blipFill>
        <p:spPr>
          <a:xfrm>
            <a:off x="1039091" y="0"/>
            <a:ext cx="9628909" cy="5808518"/>
          </a:xfrm>
          <a:prstGeom prst="rect">
            <a:avLst/>
          </a:prstGeom>
        </p:spPr>
      </p:pic>
    </p:spTree>
    <p:extLst>
      <p:ext uri="{BB962C8B-B14F-4D97-AF65-F5344CB8AC3E}">
        <p14:creationId xmlns:p14="http://schemas.microsoft.com/office/powerpoint/2010/main" val="2037631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291881-1A49-D513-56B6-E7AFFF8CAAED}"/>
              </a:ext>
            </a:extLst>
          </p:cNvPr>
          <p:cNvPicPr>
            <a:picLocks noChangeAspect="1"/>
          </p:cNvPicPr>
          <p:nvPr/>
        </p:nvPicPr>
        <p:blipFill>
          <a:blip r:embed="rId2"/>
          <a:stretch>
            <a:fillRect/>
          </a:stretch>
        </p:blipFill>
        <p:spPr>
          <a:xfrm>
            <a:off x="1524000" y="613063"/>
            <a:ext cx="9144000" cy="6244937"/>
          </a:xfrm>
          <a:prstGeom prst="rect">
            <a:avLst/>
          </a:prstGeom>
        </p:spPr>
      </p:pic>
      <p:sp>
        <p:nvSpPr>
          <p:cNvPr id="5" name="Rectangle 4">
            <a:extLst>
              <a:ext uri="{FF2B5EF4-FFF2-40B4-BE49-F238E27FC236}">
                <a16:creationId xmlns:a16="http://schemas.microsoft.com/office/drawing/2014/main" id="{1098141B-8B6F-B327-4E2B-CBE847FE4BE2}"/>
              </a:ext>
            </a:extLst>
          </p:cNvPr>
          <p:cNvSpPr/>
          <p:nvPr/>
        </p:nvSpPr>
        <p:spPr>
          <a:xfrm>
            <a:off x="2098963" y="6357115"/>
            <a:ext cx="5268192" cy="334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There is no strong method for price prediction</a:t>
            </a:r>
            <a:endParaRPr lang="en-IN" dirty="0">
              <a:solidFill>
                <a:schemeClr val="tx1"/>
              </a:solidFill>
            </a:endParaRPr>
          </a:p>
        </p:txBody>
      </p:sp>
      <p:pic>
        <p:nvPicPr>
          <p:cNvPr id="2" name="Picture 1">
            <a:extLst>
              <a:ext uri="{FF2B5EF4-FFF2-40B4-BE49-F238E27FC236}">
                <a16:creationId xmlns:a16="http://schemas.microsoft.com/office/drawing/2014/main" id="{24E6803A-3B59-469A-7536-D04BBA77941B}"/>
              </a:ext>
            </a:extLst>
          </p:cNvPr>
          <p:cNvPicPr>
            <a:picLocks noChangeAspect="1"/>
          </p:cNvPicPr>
          <p:nvPr/>
        </p:nvPicPr>
        <p:blipFill rotWithShape="1">
          <a:blip r:embed="rId3"/>
          <a:srcRect l="11433" t="34371" r="10922" b="33129"/>
          <a:stretch/>
        </p:blipFill>
        <p:spPr>
          <a:xfrm>
            <a:off x="10093037" y="6008852"/>
            <a:ext cx="1693718" cy="696525"/>
          </a:xfrm>
          <a:prstGeom prst="rect">
            <a:avLst/>
          </a:prstGeom>
        </p:spPr>
      </p:pic>
    </p:spTree>
    <p:extLst>
      <p:ext uri="{BB962C8B-B14F-4D97-AF65-F5344CB8AC3E}">
        <p14:creationId xmlns:p14="http://schemas.microsoft.com/office/powerpoint/2010/main" val="3844651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5FE6C5-2A71-F3D6-011F-221AAA4CE13C}"/>
              </a:ext>
            </a:extLst>
          </p:cNvPr>
          <p:cNvPicPr>
            <a:picLocks noChangeAspect="1"/>
          </p:cNvPicPr>
          <p:nvPr/>
        </p:nvPicPr>
        <p:blipFill rotWithShape="1">
          <a:blip r:embed="rId2"/>
          <a:srcRect t="-10000" b="10001"/>
          <a:stretch/>
        </p:blipFill>
        <p:spPr>
          <a:xfrm>
            <a:off x="1524000" y="0"/>
            <a:ext cx="9144000" cy="6858000"/>
          </a:xfrm>
          <a:prstGeom prst="rect">
            <a:avLst/>
          </a:prstGeom>
        </p:spPr>
      </p:pic>
      <p:pic>
        <p:nvPicPr>
          <p:cNvPr id="2" name="Picture 1">
            <a:extLst>
              <a:ext uri="{FF2B5EF4-FFF2-40B4-BE49-F238E27FC236}">
                <a16:creationId xmlns:a16="http://schemas.microsoft.com/office/drawing/2014/main" id="{FF301DD4-759E-1F1C-84F1-2E9FF64BACDB}"/>
              </a:ext>
            </a:extLst>
          </p:cNvPr>
          <p:cNvPicPr>
            <a:picLocks noChangeAspect="1"/>
          </p:cNvPicPr>
          <p:nvPr/>
        </p:nvPicPr>
        <p:blipFill rotWithShape="1">
          <a:blip r:embed="rId3"/>
          <a:srcRect l="11433" t="34371" r="10922" b="33129"/>
          <a:stretch/>
        </p:blipFill>
        <p:spPr>
          <a:xfrm>
            <a:off x="10131136" y="6161475"/>
            <a:ext cx="1693718" cy="696525"/>
          </a:xfrm>
          <a:prstGeom prst="rect">
            <a:avLst/>
          </a:prstGeom>
        </p:spPr>
      </p:pic>
    </p:spTree>
    <p:extLst>
      <p:ext uri="{BB962C8B-B14F-4D97-AF65-F5344CB8AC3E}">
        <p14:creationId xmlns:p14="http://schemas.microsoft.com/office/powerpoint/2010/main" val="4096322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CE5136-8B6E-29E1-D4ED-8DF8B75AC164}"/>
              </a:ext>
            </a:extLst>
          </p:cNvPr>
          <p:cNvPicPr>
            <a:picLocks noChangeAspect="1"/>
          </p:cNvPicPr>
          <p:nvPr/>
        </p:nvPicPr>
        <p:blipFill rotWithShape="1">
          <a:blip r:embed="rId2"/>
          <a:srcRect t="-9244" b="9242"/>
          <a:stretch/>
        </p:blipFill>
        <p:spPr>
          <a:xfrm>
            <a:off x="1524000" y="-1"/>
            <a:ext cx="9144000" cy="6858001"/>
          </a:xfrm>
          <a:prstGeom prst="rect">
            <a:avLst/>
          </a:prstGeom>
        </p:spPr>
      </p:pic>
      <p:pic>
        <p:nvPicPr>
          <p:cNvPr id="2" name="Picture 1">
            <a:extLst>
              <a:ext uri="{FF2B5EF4-FFF2-40B4-BE49-F238E27FC236}">
                <a16:creationId xmlns:a16="http://schemas.microsoft.com/office/drawing/2014/main" id="{2C40FBED-DEC0-E8B0-BC6C-65C5EFDAC10D}"/>
              </a:ext>
            </a:extLst>
          </p:cNvPr>
          <p:cNvPicPr>
            <a:picLocks noChangeAspect="1"/>
          </p:cNvPicPr>
          <p:nvPr/>
        </p:nvPicPr>
        <p:blipFill rotWithShape="1">
          <a:blip r:embed="rId3"/>
          <a:srcRect l="11433" t="34371" r="10922" b="33129"/>
          <a:stretch/>
        </p:blipFill>
        <p:spPr>
          <a:xfrm>
            <a:off x="10099963" y="6161475"/>
            <a:ext cx="1693718" cy="696525"/>
          </a:xfrm>
          <a:prstGeom prst="rect">
            <a:avLst/>
          </a:prstGeom>
        </p:spPr>
      </p:pic>
    </p:spTree>
    <p:extLst>
      <p:ext uri="{BB962C8B-B14F-4D97-AF65-F5344CB8AC3E}">
        <p14:creationId xmlns:p14="http://schemas.microsoft.com/office/powerpoint/2010/main" val="1942870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BD23FB-C094-1C5B-9882-8AED54DC2186}"/>
              </a:ext>
            </a:extLst>
          </p:cNvPr>
          <p:cNvPicPr>
            <a:picLocks noChangeAspect="1"/>
          </p:cNvPicPr>
          <p:nvPr/>
        </p:nvPicPr>
        <p:blipFill rotWithShape="1">
          <a:blip r:embed="rId2"/>
          <a:srcRect t="-9091" b="9091"/>
          <a:stretch/>
        </p:blipFill>
        <p:spPr>
          <a:xfrm>
            <a:off x="1524000" y="0"/>
            <a:ext cx="9144000" cy="6858000"/>
          </a:xfrm>
          <a:prstGeom prst="rect">
            <a:avLst/>
          </a:prstGeom>
        </p:spPr>
      </p:pic>
      <p:pic>
        <p:nvPicPr>
          <p:cNvPr id="2" name="Picture 1">
            <a:extLst>
              <a:ext uri="{FF2B5EF4-FFF2-40B4-BE49-F238E27FC236}">
                <a16:creationId xmlns:a16="http://schemas.microsoft.com/office/drawing/2014/main" id="{163796C6-D8F0-B3C5-3BF4-73DBCCF5E72D}"/>
              </a:ext>
            </a:extLst>
          </p:cNvPr>
          <p:cNvPicPr>
            <a:picLocks noChangeAspect="1"/>
          </p:cNvPicPr>
          <p:nvPr/>
        </p:nvPicPr>
        <p:blipFill rotWithShape="1">
          <a:blip r:embed="rId3"/>
          <a:srcRect l="11433" t="34371" r="10922" b="33129"/>
          <a:stretch/>
        </p:blipFill>
        <p:spPr>
          <a:xfrm>
            <a:off x="10141528" y="6161475"/>
            <a:ext cx="1693718" cy="696525"/>
          </a:xfrm>
          <a:prstGeom prst="rect">
            <a:avLst/>
          </a:prstGeom>
        </p:spPr>
      </p:pic>
    </p:spTree>
    <p:extLst>
      <p:ext uri="{BB962C8B-B14F-4D97-AF65-F5344CB8AC3E}">
        <p14:creationId xmlns:p14="http://schemas.microsoft.com/office/powerpoint/2010/main" val="81511447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69</TotalTime>
  <Words>108</Words>
  <Application>Microsoft Office PowerPoint</Application>
  <PresentationFormat>Widescreen</PresentationFormat>
  <Paragraphs>19</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Arial Black</vt:lpstr>
      <vt:lpstr>Gill Sans MT</vt:lpstr>
      <vt:lpstr>Wingdings 2</vt:lpstr>
      <vt:lpstr>Dividend</vt:lpstr>
      <vt:lpstr>cryptocurrency (Bitcoin)  price prediction Project  using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cryptocurrency (Bitcoin)  price prediction Project  using machine learning</dc:title>
  <dc:creator>Kshitij Kumar</dc:creator>
  <cp:lastModifiedBy>Kshitij Kumar</cp:lastModifiedBy>
  <cp:revision>2</cp:revision>
  <dcterms:created xsi:type="dcterms:W3CDTF">2024-06-28T07:28:44Z</dcterms:created>
  <dcterms:modified xsi:type="dcterms:W3CDTF">2024-06-28T08:37:57Z</dcterms:modified>
</cp:coreProperties>
</file>